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9144000" cy="6858000" type="screen4x3"/>
  <p:notesSz cx="6858000" cy="91995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80645" autoAdjust="0"/>
  </p:normalViewPr>
  <p:slideViewPr>
    <p:cSldViewPr>
      <p:cViewPr varScale="1">
        <p:scale>
          <a:sx n="64" d="100"/>
          <a:sy n="64" d="100"/>
        </p:scale>
        <p:origin x="-40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6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06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3760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6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73760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ＭＳ Ｐゴシック" pitchFamily="-80" charset="-128"/>
                <a:cs typeface="+mn-cs"/>
              </a:defRPr>
            </a:lvl1pPr>
          </a:lstStyle>
          <a:p>
            <a:pPr>
              <a:defRPr/>
            </a:pPr>
            <a:fld id="{3D4470D4-5BC7-4276-95E2-4CEA155999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6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06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0300" y="690563"/>
            <a:ext cx="4598988" cy="34496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70388"/>
            <a:ext cx="5486400" cy="413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3760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6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73760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ＭＳ Ｐゴシック" pitchFamily="-80" charset="-128"/>
                <a:cs typeface="+mn-cs"/>
              </a:defRPr>
            </a:lvl1pPr>
          </a:lstStyle>
          <a:p>
            <a:pPr>
              <a:defRPr/>
            </a:pPr>
            <a:fld id="{477BD777-5617-4EF1-93E8-EA70B52082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>
                <a:latin typeface="Arial" charset="0"/>
                <a:ea typeface="ＭＳ Ｐゴシック"/>
                <a:cs typeface="ＭＳ Ｐゴシック"/>
              </a:rPr>
              <a:t>Reading-H</a:t>
            </a:r>
          </a:p>
          <a:p>
            <a:r>
              <a:rPr lang="en-US" i="1" smtClean="0">
                <a:latin typeface="Arial" charset="0"/>
                <a:ea typeface="ＭＳ Ｐゴシック"/>
                <a:cs typeface="ＭＳ Ｐゴシック"/>
              </a:rPr>
              <a:t>The Remarkable Leech</a:t>
            </a:r>
            <a:endParaRPr lang="en-US" smtClean="0">
              <a:latin typeface="Arial" charset="0"/>
              <a:ea typeface="ＭＳ Ｐゴシック"/>
              <a:cs typeface="ＭＳ Ｐゴシック"/>
            </a:endParaRPr>
          </a:p>
          <a:p>
            <a:endParaRPr lang="en-US" smtClean="0">
              <a:latin typeface="Arial" charset="0"/>
              <a:ea typeface="ＭＳ Ｐゴシック"/>
              <a:cs typeface="ＭＳ Ｐゴシック"/>
            </a:endParaRPr>
          </a:p>
          <a:p>
            <a:r>
              <a:rPr lang="en-US" smtClean="0">
                <a:latin typeface="Arial" charset="0"/>
                <a:ea typeface="ＭＳ Ｐゴシック"/>
                <a:cs typeface="ＭＳ Ｐゴシック"/>
              </a:rPr>
              <a:t>Words you may need to pre-teach:</a:t>
            </a:r>
          </a:p>
          <a:p>
            <a:r>
              <a:rPr lang="en-US" smtClean="0">
                <a:latin typeface="Arial" charset="0"/>
                <a:ea typeface="ＭＳ Ｐゴシック"/>
                <a:cs typeface="ＭＳ Ｐゴシック"/>
              </a:rPr>
              <a:t>Suffocated</a:t>
            </a:r>
          </a:p>
          <a:p>
            <a:r>
              <a:rPr lang="en-US" smtClean="0">
                <a:latin typeface="Arial" charset="0"/>
                <a:ea typeface="ＭＳ Ｐゴシック"/>
                <a:cs typeface="ＭＳ Ｐゴシック"/>
              </a:rPr>
              <a:t>Species</a:t>
            </a:r>
          </a:p>
          <a:p>
            <a:r>
              <a:rPr lang="en-US" smtClean="0">
                <a:latin typeface="Arial" charset="0"/>
                <a:ea typeface="ＭＳ Ｐゴシック"/>
                <a:cs typeface="ＭＳ Ｐゴシック"/>
              </a:rPr>
              <a:t>Parasites</a:t>
            </a:r>
          </a:p>
          <a:p>
            <a:r>
              <a:rPr lang="en-US" smtClean="0">
                <a:latin typeface="Arial" charset="0"/>
                <a:ea typeface="ＭＳ Ｐゴシック"/>
                <a:cs typeface="ＭＳ Ｐゴシック"/>
              </a:rPr>
              <a:t>Decayed</a:t>
            </a:r>
          </a:p>
          <a:p>
            <a:r>
              <a:rPr lang="en-US" smtClean="0">
                <a:latin typeface="Arial" charset="0"/>
                <a:ea typeface="ＭＳ Ｐゴシック"/>
                <a:cs typeface="ＭＳ Ｐゴシック"/>
              </a:rPr>
              <a:t>Aquatic</a:t>
            </a:r>
          </a:p>
          <a:p>
            <a:r>
              <a:rPr lang="en-US" smtClean="0">
                <a:latin typeface="Arial" charset="0"/>
                <a:ea typeface="ＭＳ Ｐゴシック"/>
                <a:cs typeface="ＭＳ Ｐゴシック"/>
              </a:rPr>
              <a:t>Contract</a:t>
            </a:r>
          </a:p>
          <a:p>
            <a:endParaRPr lang="en-US" smtClean="0">
              <a:latin typeface="Arial" charset="0"/>
              <a:ea typeface="ＭＳ Ｐゴシック"/>
              <a:cs typeface="ＭＳ Ｐゴシック"/>
            </a:endParaRPr>
          </a:p>
          <a:p>
            <a:endParaRPr lang="en-US" smtClean="0">
              <a:latin typeface="Arial" charset="0"/>
              <a:ea typeface="ＭＳ Ｐゴシック"/>
              <a:cs typeface="ＭＳ Ｐゴシック"/>
            </a:endParaRPr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8D37B91-6E86-4482-A0DA-27374FBE7037}" type="slidenum">
              <a:rPr lang="en-US" smtClean="0">
                <a:latin typeface="Arial" charset="0"/>
                <a:ea typeface="ＭＳ Ｐゴシック"/>
                <a:cs typeface="ＭＳ Ｐゴシック"/>
              </a:rPr>
              <a:pPr/>
              <a:t>1</a:t>
            </a:fld>
            <a:endParaRPr lang="en-US" smtClean="0">
              <a:latin typeface="Arial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659EFA-6E62-47E8-B61F-667C1BE299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663D8B-0E0E-4B88-A83E-5FE56F3DB6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F23FE3-70AC-4186-B51B-AAFB0D05E2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AEECF3-4FE0-4A2B-8CEC-50E10E1699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4719BA-E616-48CC-A28F-246C3070A7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1D1D25-391E-44EF-BB76-F7C1320133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5F23EC-30DE-4E16-8722-616BB77897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B338CA-EBCE-4734-81EA-30D16FAF52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6D3DE2-266D-4A47-8D09-E0ECEA79DF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BA5D65-DECC-4BE7-B4AB-A3085FA79C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F7F560-B56B-42FE-8D5C-1E41C77390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-106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-106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  <a:ea typeface="ＭＳ Ｐゴシック" pitchFamily="-80" charset="-128"/>
                <a:cs typeface="+mn-cs"/>
              </a:defRPr>
            </a:lvl1pPr>
          </a:lstStyle>
          <a:p>
            <a:pPr>
              <a:defRPr/>
            </a:pPr>
            <a:fld id="{310D0471-922B-49BB-A39C-75D14281A9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8" descr="MCj03839620000[1]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8305800" y="6324600"/>
            <a:ext cx="374650" cy="37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06" charset="-128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06" charset="-128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ChangeArrowheads="1"/>
          </p:cNvSpPr>
          <p:nvPr/>
        </p:nvSpPr>
        <p:spPr bwMode="auto">
          <a:xfrm>
            <a:off x="304800" y="685800"/>
            <a:ext cx="2133600" cy="2590800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1600"/>
          </a:p>
        </p:txBody>
      </p:sp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6781800" y="685800"/>
            <a:ext cx="2057400" cy="2590800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sz="1400"/>
              <a:t> </a:t>
            </a:r>
          </a:p>
          <a:p>
            <a:endParaRPr lang="en-US" sz="1400"/>
          </a:p>
          <a:p>
            <a:endParaRPr lang="en-US" sz="1400"/>
          </a:p>
        </p:txBody>
      </p:sp>
      <p:sp>
        <p:nvSpPr>
          <p:cNvPr id="15363" name="AutoShape 5"/>
          <p:cNvSpPr>
            <a:spLocks noChangeArrowheads="1"/>
          </p:cNvSpPr>
          <p:nvPr/>
        </p:nvSpPr>
        <p:spPr bwMode="auto">
          <a:xfrm>
            <a:off x="2667000" y="762000"/>
            <a:ext cx="3886200" cy="1905000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64" name="Rectangle 6"/>
          <p:cNvSpPr>
            <a:spLocks noChangeArrowheads="1"/>
          </p:cNvSpPr>
          <p:nvPr/>
        </p:nvSpPr>
        <p:spPr bwMode="auto">
          <a:xfrm>
            <a:off x="3276600" y="3048000"/>
            <a:ext cx="2362200" cy="381000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/>
          </a:p>
        </p:txBody>
      </p:sp>
      <p:sp>
        <p:nvSpPr>
          <p:cNvPr id="15365" name="Oval 7"/>
          <p:cNvSpPr>
            <a:spLocks noChangeArrowheads="1"/>
          </p:cNvSpPr>
          <p:nvPr/>
        </p:nvSpPr>
        <p:spPr bwMode="auto">
          <a:xfrm>
            <a:off x="6705600" y="4191000"/>
            <a:ext cx="2209800" cy="2209800"/>
          </a:xfrm>
          <a:prstGeom prst="ellipse">
            <a:avLst/>
          </a:prstGeom>
          <a:noFill/>
          <a:ln w="28575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pPr marL="342900" indent="-342900"/>
            <a:endParaRPr lang="en-US" sz="1400"/>
          </a:p>
        </p:txBody>
      </p:sp>
      <p:sp>
        <p:nvSpPr>
          <p:cNvPr id="15366" name="AutoShape 9"/>
          <p:cNvSpPr>
            <a:spLocks noChangeArrowheads="1"/>
          </p:cNvSpPr>
          <p:nvPr/>
        </p:nvSpPr>
        <p:spPr bwMode="auto">
          <a:xfrm>
            <a:off x="2438400" y="4191000"/>
            <a:ext cx="4114800" cy="2209800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67" name="Line 10"/>
          <p:cNvSpPr>
            <a:spLocks noChangeShapeType="1"/>
          </p:cNvSpPr>
          <p:nvPr/>
        </p:nvSpPr>
        <p:spPr bwMode="auto">
          <a:xfrm flipV="1">
            <a:off x="4648200" y="2667000"/>
            <a:ext cx="0" cy="381000"/>
          </a:xfrm>
          <a:prstGeom prst="line">
            <a:avLst/>
          </a:prstGeom>
          <a:noFill/>
          <a:ln w="9525">
            <a:solidFill>
              <a:srgbClr val="00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68" name="Line 11"/>
          <p:cNvSpPr>
            <a:spLocks noChangeShapeType="1"/>
          </p:cNvSpPr>
          <p:nvPr/>
        </p:nvSpPr>
        <p:spPr bwMode="auto">
          <a:xfrm flipV="1">
            <a:off x="5638800" y="2590800"/>
            <a:ext cx="1143000" cy="457200"/>
          </a:xfrm>
          <a:prstGeom prst="line">
            <a:avLst/>
          </a:prstGeom>
          <a:noFill/>
          <a:ln w="9525">
            <a:solidFill>
              <a:srgbClr val="00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69" name="Line 12"/>
          <p:cNvSpPr>
            <a:spLocks noChangeShapeType="1"/>
          </p:cNvSpPr>
          <p:nvPr/>
        </p:nvSpPr>
        <p:spPr bwMode="auto">
          <a:xfrm>
            <a:off x="5638800" y="3429000"/>
            <a:ext cx="1371600" cy="1066800"/>
          </a:xfrm>
          <a:prstGeom prst="line">
            <a:avLst/>
          </a:prstGeom>
          <a:noFill/>
          <a:ln w="9525">
            <a:solidFill>
              <a:srgbClr val="00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70" name="Line 13"/>
          <p:cNvSpPr>
            <a:spLocks noChangeShapeType="1"/>
          </p:cNvSpPr>
          <p:nvPr/>
        </p:nvSpPr>
        <p:spPr bwMode="auto">
          <a:xfrm>
            <a:off x="4648200" y="3429000"/>
            <a:ext cx="0" cy="762000"/>
          </a:xfrm>
          <a:prstGeom prst="line">
            <a:avLst/>
          </a:prstGeom>
          <a:noFill/>
          <a:ln w="9525">
            <a:solidFill>
              <a:srgbClr val="00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71" name="Line 14"/>
          <p:cNvSpPr>
            <a:spLocks noChangeShapeType="1"/>
          </p:cNvSpPr>
          <p:nvPr/>
        </p:nvSpPr>
        <p:spPr bwMode="auto">
          <a:xfrm flipH="1">
            <a:off x="2133600" y="3429000"/>
            <a:ext cx="1143000" cy="762000"/>
          </a:xfrm>
          <a:prstGeom prst="line">
            <a:avLst/>
          </a:prstGeom>
          <a:noFill/>
          <a:ln w="9525">
            <a:solidFill>
              <a:srgbClr val="00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72" name="Line 15"/>
          <p:cNvSpPr>
            <a:spLocks noChangeShapeType="1"/>
          </p:cNvSpPr>
          <p:nvPr/>
        </p:nvSpPr>
        <p:spPr bwMode="auto">
          <a:xfrm flipH="1" flipV="1">
            <a:off x="2438400" y="2667000"/>
            <a:ext cx="838200" cy="381000"/>
          </a:xfrm>
          <a:prstGeom prst="line">
            <a:avLst/>
          </a:prstGeom>
          <a:noFill/>
          <a:ln w="9525">
            <a:solidFill>
              <a:srgbClr val="00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73" name="Text Box 16"/>
          <p:cNvSpPr txBox="1">
            <a:spLocks noChangeArrowheads="1"/>
          </p:cNvSpPr>
          <p:nvPr/>
        </p:nvSpPr>
        <p:spPr bwMode="auto">
          <a:xfrm>
            <a:off x="304800" y="304800"/>
            <a:ext cx="21336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/>
              <a:t>2.) Definition:</a:t>
            </a:r>
            <a:r>
              <a:rPr lang="en-US" sz="1000"/>
              <a:t> Write the definition in your own words.</a:t>
            </a:r>
          </a:p>
        </p:txBody>
      </p:sp>
      <p:sp>
        <p:nvSpPr>
          <p:cNvPr id="15374" name="Text Box 17"/>
          <p:cNvSpPr txBox="1">
            <a:spLocks noChangeArrowheads="1"/>
          </p:cNvSpPr>
          <p:nvPr/>
        </p:nvSpPr>
        <p:spPr bwMode="auto">
          <a:xfrm>
            <a:off x="2819400" y="207963"/>
            <a:ext cx="3505200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/>
              <a:t>3.) Does it make sense? </a:t>
            </a:r>
            <a:r>
              <a:rPr lang="en-US" sz="1000"/>
              <a:t>Circle the sentence(s) that does not make sense. Underline the part(s) that does not make sense.</a:t>
            </a:r>
          </a:p>
        </p:txBody>
      </p:sp>
      <p:sp>
        <p:nvSpPr>
          <p:cNvPr id="15375" name="Text Box 18"/>
          <p:cNvSpPr txBox="1">
            <a:spLocks noChangeArrowheads="1"/>
          </p:cNvSpPr>
          <p:nvPr/>
        </p:nvSpPr>
        <p:spPr bwMode="auto">
          <a:xfrm>
            <a:off x="6781800" y="304800"/>
            <a:ext cx="21336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/>
              <a:t>4.) Context/Text: </a:t>
            </a:r>
            <a:r>
              <a:rPr lang="en-US" sz="1000"/>
              <a:t>Make a Self and World Connection.</a:t>
            </a:r>
          </a:p>
        </p:txBody>
      </p:sp>
      <p:sp>
        <p:nvSpPr>
          <p:cNvPr id="15376" name="Text Box 19"/>
          <p:cNvSpPr txBox="1">
            <a:spLocks noChangeArrowheads="1"/>
          </p:cNvSpPr>
          <p:nvPr/>
        </p:nvSpPr>
        <p:spPr bwMode="auto">
          <a:xfrm>
            <a:off x="6781800" y="3717925"/>
            <a:ext cx="2057400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/>
              <a:t>6.) Word building: </a:t>
            </a:r>
            <a:r>
              <a:rPr lang="en-US" sz="1000"/>
              <a:t>Choose the real word and write another real, related word.</a:t>
            </a:r>
          </a:p>
        </p:txBody>
      </p:sp>
      <p:sp>
        <p:nvSpPr>
          <p:cNvPr id="15377" name="Text Box 20"/>
          <p:cNvSpPr txBox="1">
            <a:spLocks noChangeArrowheads="1"/>
          </p:cNvSpPr>
          <p:nvPr/>
        </p:nvSpPr>
        <p:spPr bwMode="auto">
          <a:xfrm>
            <a:off x="2590800" y="3790950"/>
            <a:ext cx="3886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/>
              <a:t>7.) Debate. Take a stand: </a:t>
            </a:r>
            <a:r>
              <a:rPr lang="en-US" sz="1000"/>
              <a:t>Circle the statement you are “for” and provide at least 1 reason why.  </a:t>
            </a:r>
          </a:p>
        </p:txBody>
      </p:sp>
      <p:sp>
        <p:nvSpPr>
          <p:cNvPr id="15378" name="Text Box 21"/>
          <p:cNvSpPr txBox="1">
            <a:spLocks noChangeArrowheads="1"/>
          </p:cNvSpPr>
          <p:nvPr/>
        </p:nvSpPr>
        <p:spPr bwMode="auto">
          <a:xfrm>
            <a:off x="228600" y="3276600"/>
            <a:ext cx="2133600" cy="93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/>
              <a:t>5.) Assurance word: ecological pyramid</a:t>
            </a:r>
          </a:p>
          <a:p>
            <a:pPr>
              <a:spcBef>
                <a:spcPct val="50000"/>
              </a:spcBef>
            </a:pPr>
            <a:r>
              <a:rPr lang="en-US" sz="1000"/>
              <a:t>Write a sentence that uses the assurance word and the vocabulary concept word(s). </a:t>
            </a:r>
          </a:p>
        </p:txBody>
      </p:sp>
      <p:sp>
        <p:nvSpPr>
          <p:cNvPr id="15379" name="Text Box 25"/>
          <p:cNvSpPr txBox="1">
            <a:spLocks noChangeArrowheads="1"/>
          </p:cNvSpPr>
          <p:nvPr/>
        </p:nvSpPr>
        <p:spPr bwMode="auto">
          <a:xfrm>
            <a:off x="6934200" y="4546600"/>
            <a:ext cx="1662113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/>
            <a:r>
              <a:rPr lang="en-US" sz="1400"/>
              <a:t>A. ecologer</a:t>
            </a:r>
          </a:p>
          <a:p>
            <a:pPr marL="342900" indent="-342900"/>
            <a:r>
              <a:rPr lang="en-US" sz="1400"/>
              <a:t>B. ecologic</a:t>
            </a:r>
          </a:p>
          <a:p>
            <a:pPr marL="342900" indent="-342900"/>
            <a:r>
              <a:rPr lang="en-US" sz="1400"/>
              <a:t>C. ecologist</a:t>
            </a:r>
          </a:p>
          <a:p>
            <a:pPr marL="342900" indent="-342900"/>
            <a:endParaRPr lang="en-US" sz="1400"/>
          </a:p>
          <a:p>
            <a:pPr marL="342900" indent="-342900"/>
            <a:r>
              <a:rPr lang="en-US" sz="1400"/>
              <a:t>D._____________</a:t>
            </a:r>
          </a:p>
        </p:txBody>
      </p:sp>
      <p:sp>
        <p:nvSpPr>
          <p:cNvPr id="15380" name="TextBox 23"/>
          <p:cNvSpPr txBox="1">
            <a:spLocks noChangeArrowheads="1"/>
          </p:cNvSpPr>
          <p:nvPr/>
        </p:nvSpPr>
        <p:spPr bwMode="auto">
          <a:xfrm>
            <a:off x="2514600" y="4191000"/>
            <a:ext cx="4038600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>
              <a:buFontTx/>
              <a:buAutoNum type="arabicPeriod"/>
            </a:pPr>
            <a:r>
              <a:rPr lang="en-US" sz="1200"/>
              <a:t>Leeches are bad for people because they suck blood from people, hurting them and sometimes killing them. </a:t>
            </a:r>
          </a:p>
          <a:p>
            <a:pPr marL="228600" indent="-228600">
              <a:buFontTx/>
              <a:buAutoNum type="arabicPeriod"/>
            </a:pPr>
            <a:r>
              <a:rPr lang="en-US" sz="1200"/>
              <a:t>Leeches are good for people because they can be used to suck blood from people and heal them by reducing their blood clots. </a:t>
            </a:r>
          </a:p>
          <a:p>
            <a:pPr marL="228600" indent="-228600"/>
            <a:r>
              <a:rPr lang="en-US" sz="1200" b="1"/>
              <a:t>Statement and/or Reasons:</a:t>
            </a:r>
          </a:p>
          <a:p>
            <a:pPr marL="228600" indent="-228600"/>
            <a:r>
              <a:rPr lang="en-US" sz="1200" b="1"/>
              <a:t>1)</a:t>
            </a:r>
          </a:p>
          <a:p>
            <a:pPr marL="228600" indent="-228600"/>
            <a:endParaRPr lang="en-US" sz="1200" b="1"/>
          </a:p>
          <a:p>
            <a:pPr marL="228600" indent="-228600"/>
            <a:endParaRPr lang="en-US" sz="1200" b="1"/>
          </a:p>
          <a:p>
            <a:pPr marL="228600" indent="-228600"/>
            <a:r>
              <a:rPr lang="en-US" sz="1200" b="1"/>
              <a:t>2)</a:t>
            </a:r>
          </a:p>
          <a:p>
            <a:pPr marL="228600" indent="-228600"/>
            <a:endParaRPr lang="en-US" sz="1200"/>
          </a:p>
          <a:p>
            <a:pPr marL="228600" indent="-228600"/>
            <a:endParaRPr lang="en-US" sz="1200"/>
          </a:p>
        </p:txBody>
      </p:sp>
      <p:sp>
        <p:nvSpPr>
          <p:cNvPr id="15381" name="TextBox 24"/>
          <p:cNvSpPr txBox="1">
            <a:spLocks noChangeArrowheads="1"/>
          </p:cNvSpPr>
          <p:nvPr/>
        </p:nvSpPr>
        <p:spPr bwMode="auto">
          <a:xfrm>
            <a:off x="3429000" y="3048000"/>
            <a:ext cx="2057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u="sng"/>
              <a:t>ecology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819400" y="838200"/>
            <a:ext cx="3581400" cy="1784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28600" indent="-228600">
              <a:buFontTx/>
              <a:buAutoNum type="arabicPeriod"/>
              <a:defRPr/>
            </a:pPr>
            <a:r>
              <a:rPr lang="en-US" sz="1400" dirty="0">
                <a:latin typeface="Arial" pitchFamily="34" charset="0"/>
                <a:ea typeface="ＭＳ Ｐゴシック" pitchFamily="-80" charset="-128"/>
                <a:cs typeface="+mn-cs"/>
              </a:rPr>
              <a:t>By stretching, the leech seems to be much smaller than it really is.</a:t>
            </a:r>
          </a:p>
          <a:p>
            <a:pPr marL="228600" indent="-228600">
              <a:buFontTx/>
              <a:buAutoNum type="arabicPeriod"/>
              <a:defRPr/>
            </a:pPr>
            <a:r>
              <a:rPr lang="en-US" sz="1400" dirty="0">
                <a:latin typeface="Arial" pitchFamily="34" charset="0"/>
                <a:ea typeface="ＭＳ Ｐゴシック" pitchFamily="-80" charset="-128"/>
                <a:cs typeface="+mn-cs"/>
              </a:rPr>
              <a:t>As the leeches drink blood, their bodies swell and get smaller.</a:t>
            </a:r>
          </a:p>
          <a:p>
            <a:pPr marL="228600" indent="-228600">
              <a:buFontTx/>
              <a:buAutoNum type="arabicPeriod"/>
              <a:defRPr/>
            </a:pPr>
            <a:r>
              <a:rPr lang="en-US" sz="1400" dirty="0">
                <a:latin typeface="Arial" pitchFamily="34" charset="0"/>
                <a:ea typeface="ＭＳ Ｐゴシック" pitchFamily="-80" charset="-128"/>
                <a:cs typeface="+mn-cs"/>
              </a:rPr>
              <a:t>Both aquatic and land leeches expand and contract their muscles in order to move.</a:t>
            </a:r>
          </a:p>
          <a:p>
            <a:pPr>
              <a:defRPr/>
            </a:pPr>
            <a:endParaRPr lang="en-US" sz="1200" dirty="0">
              <a:latin typeface="Arial" pitchFamily="34" charset="0"/>
              <a:ea typeface="ＭＳ Ｐゴシック" pitchFamily="-80" charset="-128"/>
              <a:cs typeface="+mn-cs"/>
            </a:endParaRPr>
          </a:p>
        </p:txBody>
      </p:sp>
      <p:sp>
        <p:nvSpPr>
          <p:cNvPr id="15383" name="TextBox 26"/>
          <p:cNvSpPr txBox="1">
            <a:spLocks noChangeArrowheads="1"/>
          </p:cNvSpPr>
          <p:nvPr/>
        </p:nvSpPr>
        <p:spPr bwMode="auto">
          <a:xfrm>
            <a:off x="6781800" y="762000"/>
            <a:ext cx="2057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/>
              <a:t>Ecology is important to me/the world because:</a:t>
            </a:r>
          </a:p>
        </p:txBody>
      </p:sp>
      <p:sp>
        <p:nvSpPr>
          <p:cNvPr id="15384" name="Text Box 16"/>
          <p:cNvSpPr txBox="1">
            <a:spLocks noChangeArrowheads="1"/>
          </p:cNvSpPr>
          <p:nvPr/>
        </p:nvSpPr>
        <p:spPr bwMode="auto">
          <a:xfrm>
            <a:off x="3200400" y="2819400"/>
            <a:ext cx="2438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/>
              <a:t>1.) Vocabulary concept word(s):</a:t>
            </a:r>
            <a:endParaRPr lang="en-US" sz="1000"/>
          </a:p>
        </p:txBody>
      </p:sp>
      <p:sp>
        <p:nvSpPr>
          <p:cNvPr id="15385" name="Rectangle 4"/>
          <p:cNvSpPr>
            <a:spLocks noChangeArrowheads="1"/>
          </p:cNvSpPr>
          <p:nvPr/>
        </p:nvSpPr>
        <p:spPr bwMode="auto">
          <a:xfrm>
            <a:off x="304800" y="4191000"/>
            <a:ext cx="1981200" cy="2209800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sz="1400"/>
              <a:t> </a:t>
            </a:r>
          </a:p>
          <a:p>
            <a:endParaRPr lang="en-US" sz="1400"/>
          </a:p>
          <a:p>
            <a:endParaRPr lang="en-US" sz="1400"/>
          </a:p>
        </p:txBody>
      </p:sp>
      <p:sp>
        <p:nvSpPr>
          <p:cNvPr id="31" name="Rectangle 30"/>
          <p:cNvSpPr/>
          <p:nvPr/>
        </p:nvSpPr>
        <p:spPr>
          <a:xfrm>
            <a:off x="0" y="6611938"/>
            <a:ext cx="4876800" cy="2460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>
                <a:latin typeface="+mn-lt"/>
                <a:ea typeface="ＭＳ Ｐゴシック" pitchFamily="-80" charset="-128"/>
                <a:cs typeface="+mn-cs"/>
              </a:rPr>
              <a:t>Adapted from Teacher Quality Research Project, Grant Award #R305M050121A</a:t>
            </a:r>
            <a:endParaRPr lang="en-US" sz="1000" dirty="0">
              <a:latin typeface="+mn-lt"/>
              <a:ea typeface="ＭＳ Ｐゴシック" pitchFamily="-80" charset="-128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2613</TotalTime>
  <Words>215</Words>
  <Application>Microsoft Macintosh PowerPoint</Application>
  <PresentationFormat>On-screen Show (4:3)</PresentationFormat>
  <Paragraphs>39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ＭＳ Ｐゴシック</vt:lpstr>
      <vt:lpstr>Default Design</vt:lpstr>
      <vt:lpstr>Slide 1</vt:lpstr>
    </vt:vector>
  </TitlesOfParts>
  <Company>Tamu-College of Education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Student Materials</dc:title>
  <dc:creator>Angie Hairrell</dc:creator>
  <cp:lastModifiedBy>PISD</cp:lastModifiedBy>
  <cp:revision>52</cp:revision>
  <cp:lastPrinted>2010-07-12T17:10:32Z</cp:lastPrinted>
  <dcterms:created xsi:type="dcterms:W3CDTF">2010-09-29T23:40:49Z</dcterms:created>
  <dcterms:modified xsi:type="dcterms:W3CDTF">2010-09-30T13:52:27Z</dcterms:modified>
</cp:coreProperties>
</file>